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73" r:id="rId5"/>
    <p:sldId id="259" r:id="rId6"/>
    <p:sldId id="261" r:id="rId7"/>
    <p:sldId id="264" r:id="rId8"/>
    <p:sldId id="270" r:id="rId9"/>
    <p:sldId id="267" r:id="rId10"/>
    <p:sldId id="272" r:id="rId11"/>
    <p:sldId id="271" r:id="rId12"/>
    <p:sldId id="268" r:id="rId13"/>
    <p:sldId id="269" r:id="rId14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5C5C"/>
    <a:srgbClr val="80B9E6"/>
    <a:srgbClr val="DD7CB6"/>
    <a:srgbClr val="F1F1F1"/>
    <a:srgbClr val="2F8ABE"/>
    <a:srgbClr val="02A1FF"/>
    <a:srgbClr val="EFE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/>
      <a:tcStyle>
        <a:tcBdr/>
        <a:fill>
          <a:solidFill>
            <a:srgbClr val="E6F0FF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EFEFEF"/>
          </a:solidFill>
        </a:fill>
      </a:tcStyle>
    </a:wholeTbl>
    <a:band2H>
      <a:tcTxStyle/>
      <a:tcStyle>
        <a:tcBdr/>
        <a:fill>
          <a:solidFill>
            <a:srgbClr val="F7F7F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BCBCC"/>
          </a:solidFill>
        </a:fill>
      </a:tcStyle>
    </a:wholeTbl>
    <a:band2H>
      <a:tcTxStyle/>
      <a:tcStyle>
        <a:tcBdr/>
        <a:fill>
          <a:solidFill>
            <a:srgbClr val="E7E7E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7E7E7"/>
          </a:solidFill>
        </a:fill>
      </a:tcStyle>
    </a:wholeTbl>
    <a:band2H>
      <a:tcTxStyle/>
      <a:tcStyle>
        <a:tcBdr/>
        <a:fill>
          <a:solidFill>
            <a:schemeClr val="accent4">
              <a:hueOff val="-7200000"/>
              <a:satOff val="-100001"/>
            </a:schemeClr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4">
              <a:hueOff val="-7200000"/>
              <a:satOff val="-100001"/>
            </a:schemeClr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BCBCC"/>
          </a:solidFill>
        </a:fill>
      </a:tcStyle>
    </a:wholeTbl>
    <a:band2H>
      <a:tcTxStyle/>
      <a:tcStyle>
        <a:tcBdr/>
        <a:fill>
          <a:solidFill>
            <a:srgbClr val="E7E7E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solidFill>
            <a:srgbClr val="282A33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4">
              <a:hueOff val="-7200000"/>
              <a:satOff val="-100001"/>
            </a:schemeClr>
          </a:solidFill>
        </a:fill>
      </a:tcStyle>
    </a:band2H>
    <a:firstCol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solidFill>
            <a:srgbClr val="282A33">
              <a:alpha val="20000"/>
            </a:srgbClr>
          </a:solidFill>
        </a:fill>
      </a:tcStyle>
    </a:firstCol>
    <a:la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508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130"/>
    <p:restoredTop sz="96327"/>
  </p:normalViewPr>
  <p:slideViewPr>
    <p:cSldViewPr snapToGrid="0" snapToObjects="1">
      <p:cViewPr varScale="1">
        <p:scale>
          <a:sx n="96" d="100"/>
          <a:sy n="96" d="100"/>
        </p:scale>
        <p:origin x="176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1pPr>
    <a:lvl2pPr indent="2286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2pPr>
    <a:lvl3pPr indent="4572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3pPr>
    <a:lvl4pPr indent="6858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4pPr>
    <a:lvl5pPr indent="9144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5pPr>
    <a:lvl6pPr indent="11430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6pPr>
    <a:lvl7pPr indent="13716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7pPr>
    <a:lvl8pPr indent="16002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8pPr>
    <a:lvl9pPr indent="18288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667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893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245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B8B8D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B8B8D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B8B8D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B8B8D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B8B8D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lvl="0" indent="0">
              <a:buSzTx/>
              <a:buFontTx/>
              <a:buNone/>
              <a:defRPr sz="2400" b="1"/>
            </a:pPr>
            <a:r>
              <a:rPr lang="en-US"/>
              <a:t>Click to edit Master text styles</a:t>
            </a:r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lvl="0" indent="0">
              <a:buSzTx/>
              <a:buFontTx/>
              <a:buNone/>
              <a:defRPr sz="1600"/>
            </a:pPr>
            <a:r>
              <a:rPr lang="en-US"/>
              <a:t>Click to edit Master text styles</a:t>
            </a:r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hueOff val="-7200000"/>
            <a:satOff val="-100001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B8B8D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Lorem Ipsum Subtitle"/>
          <p:cNvSpPr txBox="1">
            <a:spLocks noGrp="1"/>
          </p:cNvSpPr>
          <p:nvPr>
            <p:ph type="subTitle" sz="quarter" idx="1"/>
          </p:nvPr>
        </p:nvSpPr>
        <p:spPr>
          <a:xfrm>
            <a:off x="555748" y="5980651"/>
            <a:ext cx="9144001" cy="1655762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chemeClr val="accent1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rPr dirty="0">
                <a:solidFill>
                  <a:srgbClr val="2F8ABE"/>
                </a:solidFill>
              </a:rPr>
              <a:t>Ages 13-18</a:t>
            </a:r>
          </a:p>
        </p:txBody>
      </p:sp>
      <p:sp>
        <p:nvSpPr>
          <p:cNvPr id="96" name="Title 1"/>
          <p:cNvSpPr txBox="1"/>
          <p:nvPr/>
        </p:nvSpPr>
        <p:spPr>
          <a:xfrm>
            <a:off x="560172" y="5307493"/>
            <a:ext cx="8211111" cy="742730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b">
            <a:normAutofit/>
          </a:bodyPr>
          <a:lstStyle>
            <a:lvl1pPr>
              <a:lnSpc>
                <a:spcPct val="90000"/>
              </a:lnSpc>
              <a:defRPr sz="60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sz="4000" dirty="0">
                <a:solidFill>
                  <a:srgbClr val="2F8ABE"/>
                </a:solidFill>
              </a:rPr>
              <a:t>Be Mindful of Your Digital Money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5E6823-D9FD-6152-2DDB-F4D659338C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709B576-79E7-F52E-C26B-3582B2D479BD}"/>
              </a:ext>
            </a:extLst>
          </p:cNvPr>
          <p:cNvSpPr/>
          <p:nvPr/>
        </p:nvSpPr>
        <p:spPr>
          <a:xfrm>
            <a:off x="0" y="0"/>
            <a:ext cx="12192000" cy="5113477"/>
          </a:xfrm>
          <a:prstGeom prst="rect">
            <a:avLst/>
          </a:prstGeom>
          <a:solidFill>
            <a:srgbClr val="80B9E6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282A33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3" name="Picture 2" descr="A picture containing text, clock, watch&#10;&#10;Description automatically generated">
            <a:extLst>
              <a:ext uri="{FF2B5EF4-FFF2-40B4-BE49-F238E27FC236}">
                <a16:creationId xmlns:a16="http://schemas.microsoft.com/office/drawing/2014/main" id="{3524A7E1-027C-02EE-92CE-44D955DC01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9" t="12982" r="9404" b="10686"/>
          <a:stretch/>
        </p:blipFill>
        <p:spPr>
          <a:xfrm>
            <a:off x="1747439" y="0"/>
            <a:ext cx="8697122" cy="473073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How to Keep Your Money Protected</a:t>
            </a:r>
            <a:endParaRPr dirty="0">
              <a:solidFill>
                <a:srgbClr val="2F8ABE"/>
              </a:solidFill>
            </a:endParaRPr>
          </a:p>
        </p:txBody>
      </p:sp>
      <p:sp>
        <p:nvSpPr>
          <p:cNvPr id="145" name="Lorem Ipsum Subtitle"/>
          <p:cNvSpPr txBox="1">
            <a:spLocks noGrp="1"/>
          </p:cNvSpPr>
          <p:nvPr>
            <p:ph type="subTitle" idx="1"/>
          </p:nvPr>
        </p:nvSpPr>
        <p:spPr>
          <a:xfrm>
            <a:off x="663146" y="1817098"/>
            <a:ext cx="10762733" cy="851559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Watch out for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278F12-A893-5226-9149-7D68A9F962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  <p:sp>
        <p:nvSpPr>
          <p:cNvPr id="2" name="Lorem Ipsum Subtitle">
            <a:extLst>
              <a:ext uri="{FF2B5EF4-FFF2-40B4-BE49-F238E27FC236}">
                <a16:creationId xmlns:a16="http://schemas.microsoft.com/office/drawing/2014/main" id="{8B450EF5-49F7-7ED4-FEF3-E5F4E138D8CF}"/>
              </a:ext>
            </a:extLst>
          </p:cNvPr>
          <p:cNvSpPr txBox="1">
            <a:spLocks/>
          </p:cNvSpPr>
          <p:nvPr/>
        </p:nvSpPr>
        <p:spPr>
          <a:xfrm>
            <a:off x="1170041" y="2517809"/>
            <a:ext cx="10762733" cy="3356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282A33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282A33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282A33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282A33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282A33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282A33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282A33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282A33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282A33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571500" indent="-571500" algn="l" hangingPunct="1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sz="3600" dirty="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rPr>
              <a:t>Promises of guaranteed returns</a:t>
            </a:r>
          </a:p>
          <a:p>
            <a:pPr marL="571500" indent="-571500" algn="l" hangingPunct="1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sz="3600" dirty="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rPr>
              <a:t>Whether or not they’re registered with the SEC or FINRA</a:t>
            </a:r>
          </a:p>
          <a:p>
            <a:pPr marL="571500" indent="-571500" algn="l" hangingPunct="1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sz="3600" dirty="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rPr>
              <a:t>An offer of free money, etc.</a:t>
            </a:r>
          </a:p>
          <a:p>
            <a:pPr marL="571500" indent="-571500" algn="l" hangingPunct="1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endParaRPr lang="en-US" sz="3600" dirty="0">
              <a:solidFill>
                <a:schemeClr val="accent2"/>
              </a:solidFill>
              <a:latin typeface="Avenir Light"/>
              <a:ea typeface="Avenir Light"/>
              <a:cs typeface="Avenir Light"/>
              <a:sym typeface="Avenir Light"/>
            </a:endParaRPr>
          </a:p>
        </p:txBody>
      </p:sp>
    </p:spTree>
    <p:extLst>
      <p:ext uri="{BB962C8B-B14F-4D97-AF65-F5344CB8AC3E}">
        <p14:creationId xmlns:p14="http://schemas.microsoft.com/office/powerpoint/2010/main" val="363811132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Resources</a:t>
            </a:r>
            <a:endParaRPr dirty="0">
              <a:solidFill>
                <a:srgbClr val="2F8ABE"/>
              </a:solidFill>
            </a:endParaRPr>
          </a:p>
        </p:txBody>
      </p:sp>
      <p:sp>
        <p:nvSpPr>
          <p:cNvPr id="145" name="Lorem Ipsum Subtitle"/>
          <p:cNvSpPr txBox="1">
            <a:spLocks noGrp="1"/>
          </p:cNvSpPr>
          <p:nvPr>
            <p:ph type="subTitle" idx="1"/>
          </p:nvPr>
        </p:nvSpPr>
        <p:spPr>
          <a:xfrm>
            <a:off x="663146" y="1817098"/>
            <a:ext cx="10762733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Course: Internet Safety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Coach: Are you Cyber Safe? For Teens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Article: Protect Yourself Online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Worksheet: Digital Money Management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6B46E-A2A8-8734-D66C-B73389E18D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73265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Conclusion</a:t>
            </a:r>
            <a:endParaRPr dirty="0">
              <a:solidFill>
                <a:srgbClr val="2F8ABE"/>
              </a:solidFill>
            </a:endParaRPr>
          </a:p>
        </p:txBody>
      </p:sp>
      <p:sp>
        <p:nvSpPr>
          <p:cNvPr id="149" name="Lorem Ipsum Subtitle"/>
          <p:cNvSpPr txBox="1">
            <a:spLocks noGrp="1"/>
          </p:cNvSpPr>
          <p:nvPr>
            <p:ph type="subTitle" idx="1"/>
          </p:nvPr>
        </p:nvSpPr>
        <p:spPr>
          <a:xfrm>
            <a:off x="663146" y="1921949"/>
            <a:ext cx="10762733" cy="2109442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Do you understand the importance of keeping your money safe?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6AA29C-1499-FBAD-C434-B4AF38FC43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itle 1"/>
          <p:cNvSpPr txBox="1"/>
          <p:nvPr/>
        </p:nvSpPr>
        <p:spPr>
          <a:xfrm>
            <a:off x="560172" y="4008362"/>
            <a:ext cx="10968681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b">
            <a:normAutofit/>
          </a:bodyPr>
          <a:lstStyle>
            <a:lvl1pPr>
              <a:lnSpc>
                <a:spcPct val="90000"/>
              </a:lnSpc>
              <a:defRPr sz="60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dirty="0">
                <a:solidFill>
                  <a:srgbClr val="2F8ABE"/>
                </a:solidFill>
              </a:rPr>
              <a:t>Thank you!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47DCC6-662B-6D59-5D1C-84138E33FA8D}"/>
              </a:ext>
            </a:extLst>
          </p:cNvPr>
          <p:cNvSpPr/>
          <p:nvPr/>
        </p:nvSpPr>
        <p:spPr>
          <a:xfrm>
            <a:off x="0" y="0"/>
            <a:ext cx="12192000" cy="4840941"/>
          </a:xfrm>
          <a:prstGeom prst="rect">
            <a:avLst/>
          </a:prstGeom>
          <a:solidFill>
            <a:srgbClr val="EA5C5C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282A33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112340-CD14-7E1E-F92C-2BF39D0725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  <p:pic>
        <p:nvPicPr>
          <p:cNvPr id="3" name="Picture 2" descr="Shape, rectangle&#10;&#10;Description automatically generated">
            <a:extLst>
              <a:ext uri="{FF2B5EF4-FFF2-40B4-BE49-F238E27FC236}">
                <a16:creationId xmlns:a16="http://schemas.microsoft.com/office/drawing/2014/main" id="{B9E8A9AE-C487-9136-C759-CD332AD01D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99" y="-791927"/>
            <a:ext cx="11421854" cy="6424793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 noGrp="1"/>
          </p:cNvSpPr>
          <p:nvPr>
            <p:ph type="ctrTitle"/>
          </p:nvPr>
        </p:nvSpPr>
        <p:spPr>
          <a:xfrm>
            <a:off x="560172" y="765997"/>
            <a:ext cx="10968681" cy="1140413"/>
          </a:xfrm>
          <a:prstGeom prst="rect">
            <a:avLst/>
          </a:prstGeom>
        </p:spPr>
        <p:txBody>
          <a:bodyPr/>
          <a:lstStyle>
            <a:lvl1pPr algn="l" defTabSz="822959">
              <a:defRPr sz="6119">
                <a:solidFill>
                  <a:schemeClr val="accent5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dirty="0">
                <a:solidFill>
                  <a:srgbClr val="2F8ABE"/>
                </a:solidFill>
              </a:rPr>
              <a:t>Sponsor Intro</a:t>
            </a:r>
          </a:p>
        </p:txBody>
      </p:sp>
      <p:sp>
        <p:nvSpPr>
          <p:cNvPr id="101" name="Lorem Ipsum Subtitle"/>
          <p:cNvSpPr txBox="1">
            <a:spLocks noGrp="1"/>
          </p:cNvSpPr>
          <p:nvPr>
            <p:ph type="subTitle" idx="1"/>
          </p:nvPr>
        </p:nvSpPr>
        <p:spPr>
          <a:xfrm>
            <a:off x="561547" y="2290630"/>
            <a:ext cx="10965931" cy="3086911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150000"/>
              </a:lnSpc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dirty="0"/>
              <a:t>Hi, my name is </a:t>
            </a:r>
            <a:r>
              <a:rPr dirty="0">
                <a:latin typeface="Avenir Heavy"/>
                <a:ea typeface="Avenir Heavy"/>
                <a:cs typeface="Avenir Heavy"/>
                <a:sym typeface="Avenir Heavy"/>
              </a:rPr>
              <a:t>[YOUR NAME]</a:t>
            </a:r>
            <a:r>
              <a:rPr dirty="0"/>
              <a:t>.</a:t>
            </a:r>
          </a:p>
          <a:p>
            <a:pPr algn="l">
              <a:lnSpc>
                <a:spcPct val="120000"/>
              </a:lnSpc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dirty="0"/>
              <a:t>I work as </a:t>
            </a:r>
            <a:r>
              <a:rPr dirty="0">
                <a:latin typeface="Avenir Heavy"/>
                <a:ea typeface="Avenir Heavy"/>
                <a:cs typeface="Avenir Heavy"/>
                <a:sym typeface="Avenir Heavy"/>
              </a:rPr>
              <a:t>[JOB TITLE]</a:t>
            </a:r>
            <a:r>
              <a:rPr dirty="0"/>
              <a:t> at </a:t>
            </a:r>
            <a:r>
              <a:rPr dirty="0">
                <a:latin typeface="Avenir Heavy"/>
                <a:ea typeface="Avenir Heavy"/>
                <a:cs typeface="Avenir Heavy"/>
                <a:sym typeface="Avenir Heavy"/>
              </a:rPr>
              <a:t>[FINANCIAL INSTITUTION]</a:t>
            </a:r>
            <a:r>
              <a:rPr dirty="0"/>
              <a:t>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5A621C-E0B1-A4EC-93EF-4A806FF81F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"/>
          <p:cNvSpPr/>
          <p:nvPr/>
        </p:nvSpPr>
        <p:spPr>
          <a:xfrm>
            <a:off x="-11271" y="2172"/>
            <a:ext cx="12214542" cy="5072413"/>
          </a:xfrm>
          <a:prstGeom prst="rect">
            <a:avLst/>
          </a:prstGeom>
          <a:solidFill>
            <a:srgbClr val="DD7CB6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104" name="Title 1"/>
          <p:cNvSpPr txBox="1"/>
          <p:nvPr/>
        </p:nvSpPr>
        <p:spPr>
          <a:xfrm>
            <a:off x="611659" y="5459061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 fontScale="85000" lnSpcReduction="10000"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Be Mindful of Your Digital Money</a:t>
            </a:r>
          </a:p>
        </p:txBody>
      </p:sp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77F3B01-EA52-735F-BD19-B2A867E04CE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39" t="12656" r="15751" b="13868"/>
          <a:stretch/>
        </p:blipFill>
        <p:spPr>
          <a:xfrm>
            <a:off x="2160104" y="295501"/>
            <a:ext cx="7381461" cy="4485753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Presentation Overview</a:t>
            </a:r>
          </a:p>
        </p:txBody>
      </p:sp>
      <p:sp>
        <p:nvSpPr>
          <p:cNvPr id="118" name="Lorem Ipsum Subtitle"/>
          <p:cNvSpPr txBox="1">
            <a:spLocks noGrp="1"/>
          </p:cNvSpPr>
          <p:nvPr>
            <p:ph type="subTitle" sz="quarter" idx="1"/>
          </p:nvPr>
        </p:nvSpPr>
        <p:spPr>
          <a:xfrm>
            <a:off x="663146" y="1817098"/>
            <a:ext cx="10762733" cy="4389889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rPr lang="en-US" dirty="0"/>
              <a:t>What Is a Digital Wallet?</a:t>
            </a:r>
          </a:p>
          <a:p>
            <a:r>
              <a:rPr lang="en-US" dirty="0"/>
              <a:t>Using Peer to Peer Payment Apps?</a:t>
            </a:r>
          </a:p>
          <a:p>
            <a:r>
              <a:rPr lang="en-US" dirty="0"/>
              <a:t>Common Peer to Peer Payment Scams</a:t>
            </a:r>
          </a:p>
          <a:p>
            <a:r>
              <a:rPr lang="en-US" dirty="0"/>
              <a:t>Investing Apps</a:t>
            </a:r>
          </a:p>
          <a:p>
            <a:r>
              <a:rPr lang="en-US" dirty="0"/>
              <a:t>Common Cryptocurrency and Investment Scams</a:t>
            </a:r>
          </a:p>
          <a:p>
            <a:r>
              <a:rPr lang="en-US" dirty="0"/>
              <a:t>How to Keep Your Money Protected</a:t>
            </a:r>
          </a:p>
          <a:p>
            <a:r>
              <a:rPr lang="en-US" dirty="0"/>
              <a:t>Resources</a:t>
            </a:r>
          </a:p>
          <a:p>
            <a:r>
              <a:rPr lang="en-US" dirty="0"/>
              <a:t>Conclusion</a:t>
            </a:r>
          </a:p>
          <a:p>
            <a:pPr marL="0" indent="0">
              <a:buNone/>
            </a:pPr>
            <a:br>
              <a:rPr lang="en-US" dirty="0"/>
            </a:b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953F3C-1E91-3ED2-37C4-1A183F5AA6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428547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What Is a Digital Wallet?</a:t>
            </a:r>
          </a:p>
        </p:txBody>
      </p:sp>
      <p:sp>
        <p:nvSpPr>
          <p:cNvPr id="108" name="Lorem Ipsum Subtitle"/>
          <p:cNvSpPr txBox="1">
            <a:spLocks noGrp="1"/>
          </p:cNvSpPr>
          <p:nvPr>
            <p:ph type="subTitle" sz="half" idx="1"/>
          </p:nvPr>
        </p:nvSpPr>
        <p:spPr>
          <a:xfrm>
            <a:off x="663146" y="1817098"/>
            <a:ext cx="9067834" cy="462558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sz="3600" dirty="0">
                <a:solidFill>
                  <a:schemeClr val="accent2"/>
                </a:solidFill>
                <a:latin typeface="Avenir Light"/>
              </a:rPr>
              <a:t>Digital Wallets</a:t>
            </a:r>
          </a:p>
          <a:p>
            <a:br>
              <a:rPr lang="en-US" dirty="0"/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8359C3-E41D-7D77-5C6B-80070A546C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Using Peer to Peer Payment Apps</a:t>
            </a:r>
            <a:endParaRPr dirty="0">
              <a:solidFill>
                <a:srgbClr val="2F8ABE"/>
              </a:solidFill>
            </a:endParaRPr>
          </a:p>
        </p:txBody>
      </p:sp>
      <p:sp>
        <p:nvSpPr>
          <p:cNvPr id="118" name="Lorem Ipsum Subtitle"/>
          <p:cNvSpPr txBox="1">
            <a:spLocks noGrp="1"/>
          </p:cNvSpPr>
          <p:nvPr>
            <p:ph type="subTitle" sz="quarter" idx="1"/>
          </p:nvPr>
        </p:nvSpPr>
        <p:spPr>
          <a:xfrm>
            <a:off x="663146" y="1817098"/>
            <a:ext cx="10762733" cy="4389889"/>
          </a:xfrm>
          <a:prstGeom prst="rect">
            <a:avLst/>
          </a:prstGeom>
        </p:spPr>
        <p:txBody>
          <a:bodyPr/>
          <a:lstStyle>
            <a:lvl1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rPr lang="en-US" dirty="0"/>
              <a:t>Think before you send</a:t>
            </a:r>
          </a:p>
          <a:p>
            <a:r>
              <a:rPr lang="en-US" dirty="0"/>
              <a:t>Triple check for typos</a:t>
            </a:r>
          </a:p>
          <a:p>
            <a:r>
              <a:rPr lang="en-US" dirty="0"/>
              <a:t>Use passwords</a:t>
            </a:r>
          </a:p>
          <a:p>
            <a:pPr marL="0" indent="0">
              <a:buNone/>
            </a:pPr>
            <a:br>
              <a:rPr lang="en-US" dirty="0"/>
            </a:b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953F3C-1E91-3ED2-37C4-1A183F5AA6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1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sz="4400" dirty="0">
                <a:solidFill>
                  <a:srgbClr val="2F8ABE"/>
                </a:solidFill>
              </a:rPr>
              <a:t>Common Peer to Peer Payment Scams</a:t>
            </a:r>
            <a:endParaRPr sz="4400" dirty="0">
              <a:solidFill>
                <a:srgbClr val="2F8ABE"/>
              </a:solidFill>
            </a:endParaRPr>
          </a:p>
        </p:txBody>
      </p:sp>
      <p:sp>
        <p:nvSpPr>
          <p:cNvPr id="133" name="Lorem Ipsum Subtitle"/>
          <p:cNvSpPr txBox="1">
            <a:spLocks noGrp="1"/>
          </p:cNvSpPr>
          <p:nvPr>
            <p:ph type="subTitle" idx="1"/>
          </p:nvPr>
        </p:nvSpPr>
        <p:spPr>
          <a:xfrm>
            <a:off x="663146" y="1817098"/>
            <a:ext cx="10762733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The accidental payment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The falsely legitimate profile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A call or text for help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3B324C-D385-5CD4-C11A-434BE127E2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Investment Apps</a:t>
            </a:r>
            <a:endParaRPr dirty="0">
              <a:solidFill>
                <a:srgbClr val="2F8ABE"/>
              </a:solidFill>
            </a:endParaRPr>
          </a:p>
        </p:txBody>
      </p:sp>
      <p:sp>
        <p:nvSpPr>
          <p:cNvPr id="145" name="Lorem Ipsum Subtitle"/>
          <p:cNvSpPr txBox="1">
            <a:spLocks noGrp="1"/>
          </p:cNvSpPr>
          <p:nvPr>
            <p:ph type="subTitle" idx="1"/>
          </p:nvPr>
        </p:nvSpPr>
        <p:spPr>
          <a:xfrm>
            <a:off x="663146" y="1817098"/>
            <a:ext cx="10762733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What are investment apps?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Crypto wallets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Do your research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F54D6BE-F9B9-F9D0-CEF8-A072BD818E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01077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itle 1"/>
          <p:cNvSpPr txBox="1">
            <a:spLocks noGrp="1"/>
          </p:cNvSpPr>
          <p:nvPr>
            <p:ph type="ctrTitle"/>
          </p:nvPr>
        </p:nvSpPr>
        <p:spPr>
          <a:xfrm>
            <a:off x="560172" y="430322"/>
            <a:ext cx="10968681" cy="141884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sz="4000" dirty="0">
                <a:solidFill>
                  <a:srgbClr val="2F8ABE"/>
                </a:solidFill>
              </a:rPr>
              <a:t>Common Cryptocurrency </a:t>
            </a:r>
            <a:br>
              <a:rPr lang="en-US" sz="4000" dirty="0">
                <a:solidFill>
                  <a:srgbClr val="2F8ABE"/>
                </a:solidFill>
              </a:rPr>
            </a:br>
            <a:r>
              <a:rPr lang="en-US" sz="4000" dirty="0">
                <a:solidFill>
                  <a:srgbClr val="2F8ABE"/>
                </a:solidFill>
              </a:rPr>
              <a:t>and Investment Scams</a:t>
            </a:r>
            <a:endParaRPr sz="4000" dirty="0">
              <a:solidFill>
                <a:srgbClr val="2F8ABE"/>
              </a:solidFill>
            </a:endParaRPr>
          </a:p>
        </p:txBody>
      </p:sp>
      <p:sp>
        <p:nvSpPr>
          <p:cNvPr id="145" name="Lorem Ipsum Subtitle"/>
          <p:cNvSpPr txBox="1">
            <a:spLocks noGrp="1"/>
          </p:cNvSpPr>
          <p:nvPr>
            <p:ph type="subTitle" idx="1"/>
          </p:nvPr>
        </p:nvSpPr>
        <p:spPr>
          <a:xfrm>
            <a:off x="663146" y="2145091"/>
            <a:ext cx="10762733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Fake Apps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Giveaway Scams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Fake Celebrity Endorsements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278F12-A893-5226-9149-7D68A9F9622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282A33"/>
      </a:dk1>
      <a:lt1>
        <a:srgbClr val="FFFFFF"/>
      </a:lt1>
      <a:dk2>
        <a:srgbClr val="A7A7A7"/>
      </a:dk2>
      <a:lt2>
        <a:srgbClr val="535353"/>
      </a:lt2>
      <a:accent1>
        <a:srgbClr val="02A1FF"/>
      </a:accent1>
      <a:accent2>
        <a:srgbClr val="282932"/>
      </a:accent2>
      <a:accent3>
        <a:srgbClr val="D4D5D3"/>
      </a:accent3>
      <a:accent4>
        <a:srgbClr val="FEFFFE"/>
      </a:accent4>
      <a:accent5>
        <a:srgbClr val="06A0FF"/>
      </a:accent5>
      <a:accent6>
        <a:srgbClr val="16171C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hueOff val="-7200000"/>
            <a:satOff val="-100001"/>
          </a:schemeClr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Be Mindful of Your Digital Money Presentation" id="{AC1ABAEF-82EF-EF4D-89F4-6343A1931847}" vid="{DC0DAC32-BA4E-0A4C-997C-254B49B70EC5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282A33"/>
      </a:dk1>
      <a:lt1>
        <a:srgbClr val="332C0B"/>
      </a:lt1>
      <a:dk2>
        <a:srgbClr val="A7A7A7"/>
      </a:dk2>
      <a:lt2>
        <a:srgbClr val="535353"/>
      </a:lt2>
      <a:accent1>
        <a:srgbClr val="02A1FF"/>
      </a:accent1>
      <a:accent2>
        <a:srgbClr val="282932"/>
      </a:accent2>
      <a:accent3>
        <a:srgbClr val="D4D5D3"/>
      </a:accent3>
      <a:accent4>
        <a:srgbClr val="FEFFFE"/>
      </a:accent4>
      <a:accent5>
        <a:srgbClr val="06A0FF"/>
      </a:accent5>
      <a:accent6>
        <a:srgbClr val="16171C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hueOff val="-7200000"/>
            <a:satOff val="-100001"/>
          </a:schemeClr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214</Words>
  <Application>Microsoft Macintosh PowerPoint</Application>
  <PresentationFormat>Widescreen</PresentationFormat>
  <Paragraphs>49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Avenir Black</vt:lpstr>
      <vt:lpstr>Avenir Heavy</vt:lpstr>
      <vt:lpstr>Avenir Light</vt:lpstr>
      <vt:lpstr>Calibri</vt:lpstr>
      <vt:lpstr>Calibri Light</vt:lpstr>
      <vt:lpstr>Office Theme</vt:lpstr>
      <vt:lpstr>PowerPoint Presentation</vt:lpstr>
      <vt:lpstr>Sponsor Intro</vt:lpstr>
      <vt:lpstr>PowerPoint Presentation</vt:lpstr>
      <vt:lpstr>Presentation Overview</vt:lpstr>
      <vt:lpstr>What Is a Digital Wallet?</vt:lpstr>
      <vt:lpstr>Using Peer to Peer Payment Apps</vt:lpstr>
      <vt:lpstr>Common Peer to Peer Payment Scams</vt:lpstr>
      <vt:lpstr>Investment Apps</vt:lpstr>
      <vt:lpstr>Common Cryptocurrency  and Investment Scams</vt:lpstr>
      <vt:lpstr>How to Keep Your Money Protected</vt:lpstr>
      <vt:lpstr>Resources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Moffat</dc:creator>
  <cp:lastModifiedBy>Sarah Moffat</cp:lastModifiedBy>
  <cp:revision>1</cp:revision>
  <dcterms:created xsi:type="dcterms:W3CDTF">2023-03-09T02:12:42Z</dcterms:created>
  <dcterms:modified xsi:type="dcterms:W3CDTF">2023-03-09T02:47:50Z</dcterms:modified>
</cp:coreProperties>
</file>